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59" r:id="rId2"/>
    <p:sldId id="260" r:id="rId3"/>
    <p:sldId id="324" r:id="rId4"/>
    <p:sldId id="267" r:id="rId5"/>
    <p:sldId id="326" r:id="rId6"/>
    <p:sldId id="268" r:id="rId7"/>
    <p:sldId id="272" r:id="rId8"/>
    <p:sldId id="273" r:id="rId9"/>
    <p:sldId id="271" r:id="rId10"/>
    <p:sldId id="299" r:id="rId11"/>
    <p:sldId id="305" r:id="rId12"/>
    <p:sldId id="302" r:id="rId13"/>
    <p:sldId id="315" r:id="rId14"/>
    <p:sldId id="314" r:id="rId15"/>
    <p:sldId id="312" r:id="rId16"/>
    <p:sldId id="316" r:id="rId17"/>
    <p:sldId id="274" r:id="rId18"/>
    <p:sldId id="317" r:id="rId19"/>
    <p:sldId id="318" r:id="rId20"/>
    <p:sldId id="319" r:id="rId21"/>
    <p:sldId id="320" r:id="rId22"/>
    <p:sldId id="325" r:id="rId23"/>
    <p:sldId id="321" r:id="rId24"/>
    <p:sldId id="322" r:id="rId25"/>
    <p:sldId id="323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2E49C"/>
    <a:srgbClr val="C7DDF1"/>
    <a:srgbClr val="FFBDBD"/>
    <a:srgbClr val="7E0000"/>
    <a:srgbClr val="320000"/>
    <a:srgbClr val="B000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Mittlere Formatvorlage 1 - Akz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6020" autoAdjust="0"/>
  </p:normalViewPr>
  <p:slideViewPr>
    <p:cSldViewPr snapToGrid="0">
      <p:cViewPr varScale="1">
        <p:scale>
          <a:sx n="97" d="100"/>
          <a:sy n="97" d="100"/>
        </p:scale>
        <p:origin x="78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2E6F65D-3FAF-47E2-AF47-0D1262DDF1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6D7F72C-181D-4BE1-94A1-D642F8EA474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C3C1D4-F88D-44E0-AE74-14D8128A692A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AA30520-62C3-46F4-B295-ADDD82F4C81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7F75CC8-9D1B-4889-B2DB-7A70C264EB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1CD4BE-B6D7-4DC5-A17D-765B1D7ACE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63151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eg>
</file>

<file path=ppt/media/image13.jpg>
</file>

<file path=ppt/media/image2.jpg>
</file>

<file path=ppt/media/image3.jpg>
</file>

<file path=ppt/media/image4.jpeg>
</file>

<file path=ppt/media/image5.pn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FE179-437C-4E1C-94EA-004EDD2B34B1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08D664-CC73-4A76-A17D-D1E3D1A178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4559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808D664-CC73-4A76-A17D-D1E3D1A17872}" type="slidenum">
              <a:rPr kumimoji="0" lang="de-D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de-D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2661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8655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9371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063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@Der_Pesse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3691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4521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0127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0399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0768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641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9972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161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3FA832-56B3-4FED-9ACA-C39A91E18E97}" type="datetimeFigureOut">
              <a:rPr lang="de-DE" smtClean="0"/>
              <a:t>17.06.2020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1E63D19-4477-473B-8042-2227FD8C295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2310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100000">
              <a:srgbClr val="215B8F"/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94388" y="629103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de-DE" dirty="0"/>
              <a:t>@</a:t>
            </a:r>
            <a:r>
              <a:rPr lang="de-DE" dirty="0" err="1"/>
              <a:t>Der_Pesse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9798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unsplash.com/@jamesponddotco?utm_source=unsplash&amp;utm_medium=referral&amp;utm_content=creditCopyText" TargetMode="External"/><Relationship Id="rId7" Type="http://schemas.openxmlformats.org/officeDocument/2006/relationships/image" Target="../media/image7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hyperlink" Target="https://unsplash.com/s/photos/star-wars?utm_source=unsplash&amp;utm_medium=referral&amp;utm_content=creditCopyText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star-war?utm_source=unsplash&amp;utm_medium=referral&amp;utm_content=creditCopyText" TargetMode="External"/><Relationship Id="rId4" Type="http://schemas.openxmlformats.org/officeDocument/2006/relationships/hyperlink" Target="https://unsplash.com/@arturtumasjan?utm_source=unsplash&amp;utm_medium=referral&amp;utm_content=creditCopyText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anielkcheung?utm_source=unsplash&amp;utm_medium=referral&amp;utm_content=creditCopyText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s/photos/lego-sandbox?utm_source=unsplash&amp;utm_medium=referral&amp;utm_content=creditCopyText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racle/docker-images/blob/master/OracleDatabase/SingleInstanc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anielkcheung?utm_source=unsplash&amp;utm_medium=referral&amp;utm_content=creditCopyText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hyperlink" Target="https://unsplash.com/s/photos/lego-star-wars?utm_source=unsplash&amp;utm_medium=referral&amp;utm_content=creditCopyTex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sse/deathstar-continuous-improvement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A8FA3742-72EE-4942-99A9-802F43CDC7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282" r="1"/>
          <a:stretch/>
        </p:blipFill>
        <p:spPr>
          <a:xfrm>
            <a:off x="-1800225" y="-42729"/>
            <a:ext cx="12700781" cy="6900729"/>
          </a:xfrm>
          <a:prstGeom prst="ellipse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301FD13-65BB-4B71-BDE5-B5E50EF25AA9}"/>
              </a:ext>
            </a:extLst>
          </p:cNvPr>
          <p:cNvSpPr txBox="1"/>
          <p:nvPr/>
        </p:nvSpPr>
        <p:spPr>
          <a:xfrm>
            <a:off x="824128" y="2197894"/>
            <a:ext cx="1080937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4800" dirty="0">
                <a:ln w="15875">
                  <a:solidFill>
                    <a:srgbClr val="FFFF00"/>
                  </a:solidFill>
                </a:ln>
                <a:latin typeface="Verdana Pro Black" panose="020B0604020202020204" pitchFamily="34" charset="0"/>
                <a:cs typeface="Biome" panose="020B0502040204020203" pitchFamily="34" charset="0"/>
              </a:rPr>
              <a:t>CONTINUOUS IMPROVEMENT</a:t>
            </a:r>
          </a:p>
          <a:p>
            <a:pPr algn="ctr"/>
            <a:r>
              <a:rPr lang="de-DE" sz="3600" dirty="0" err="1">
                <a:ln w="15875">
                  <a:solidFill>
                    <a:srgbClr val="FFFF00"/>
                  </a:solidFill>
                </a:ln>
                <a:latin typeface="Verdana Pro Black" panose="020B0604020202020204" pitchFamily="34" charset="0"/>
                <a:cs typeface="Biome" panose="020B0502040204020203" pitchFamily="34" charset="0"/>
              </a:rPr>
              <a:t>of</a:t>
            </a:r>
            <a:r>
              <a:rPr lang="de-DE" sz="3600" dirty="0">
                <a:ln w="15875">
                  <a:solidFill>
                    <a:srgbClr val="FFFF00"/>
                  </a:solidFill>
                </a:ln>
                <a:latin typeface="Verdana Pro Black" panose="020B0604020202020204" pitchFamily="34" charset="0"/>
                <a:cs typeface="Biome" panose="020B0502040204020203" pitchFamily="34" charset="0"/>
              </a:rPr>
              <a:t> </a:t>
            </a:r>
            <a:r>
              <a:rPr lang="de-DE" sz="3600" dirty="0" err="1">
                <a:ln w="15875">
                  <a:solidFill>
                    <a:srgbClr val="FFFF00"/>
                  </a:solidFill>
                </a:ln>
                <a:latin typeface="Verdana Pro Black" panose="020B0604020202020204" pitchFamily="34" charset="0"/>
                <a:cs typeface="Biome" panose="020B0502040204020203" pitchFamily="34" charset="0"/>
              </a:rPr>
              <a:t>the</a:t>
            </a:r>
            <a:r>
              <a:rPr lang="de-DE" sz="3600" dirty="0">
                <a:ln w="15875">
                  <a:solidFill>
                    <a:srgbClr val="FFFF00"/>
                  </a:solidFill>
                </a:ln>
                <a:latin typeface="Verdana Pro Black" panose="020B0604020202020204" pitchFamily="34" charset="0"/>
                <a:cs typeface="Biome" panose="020B0502040204020203" pitchFamily="34" charset="0"/>
              </a:rPr>
              <a:t> </a:t>
            </a:r>
          </a:p>
          <a:p>
            <a:pPr algn="ctr"/>
            <a:r>
              <a:rPr lang="de-DE" sz="4800" dirty="0">
                <a:ln w="15875">
                  <a:solidFill>
                    <a:srgbClr val="FFFF00"/>
                  </a:solidFill>
                </a:ln>
                <a:latin typeface="Verdana Pro Black" panose="020B0604020202020204" pitchFamily="34" charset="0"/>
                <a:cs typeface="Biome" panose="020B0502040204020203" pitchFamily="34" charset="0"/>
              </a:rPr>
              <a:t>DEATH STAR DATABASE</a:t>
            </a:r>
          </a:p>
        </p:txBody>
      </p:sp>
    </p:spTree>
    <p:extLst>
      <p:ext uri="{BB962C8B-B14F-4D97-AF65-F5344CB8AC3E}">
        <p14:creationId xmlns:p14="http://schemas.microsoft.com/office/powerpoint/2010/main" val="2389932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100000">
              <a:srgbClr val="215B8F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weiß, Foto, Front, Wasser enthält.&#10;&#10;Automatisch generierte Beschreibung">
            <a:extLst>
              <a:ext uri="{FF2B5EF4-FFF2-40B4-BE49-F238E27FC236}">
                <a16:creationId xmlns:a16="http://schemas.microsoft.com/office/drawing/2014/main" id="{62F438AC-A1B3-4AAF-B60A-F163EA6A209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450"/>
            <a:ext cx="12192000" cy="8128000"/>
          </a:xfrm>
          <a:prstGeom prst="rect">
            <a:avLst/>
          </a:prstGeom>
        </p:spPr>
      </p:pic>
      <p:sp>
        <p:nvSpPr>
          <p:cNvPr id="2" name="Rechteck 1"/>
          <p:cNvSpPr/>
          <p:nvPr/>
        </p:nvSpPr>
        <p:spPr>
          <a:xfrm>
            <a:off x="194388" y="201839"/>
            <a:ext cx="115834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Testing the Database</a:t>
            </a:r>
            <a:endParaRPr kumimoji="0" lang="de-DE" sz="8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738D7C4-368A-42E3-AB71-D008A09BE936}"/>
              </a:ext>
            </a:extLst>
          </p:cNvPr>
          <p:cNvSpPr/>
          <p:nvPr/>
        </p:nvSpPr>
        <p:spPr>
          <a:xfrm>
            <a:off x="8611749" y="6286829"/>
            <a:ext cx="33858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Photo by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James Pond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on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Unsplash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fik 5" descr="Ein Bild, das Text, Schild, Uhr, Zeichnung enthält.&#10;&#10;Automatisch generierte Beschreibung">
            <a:extLst>
              <a:ext uri="{FF2B5EF4-FFF2-40B4-BE49-F238E27FC236}">
                <a16:creationId xmlns:a16="http://schemas.microsoft.com/office/drawing/2014/main" id="{B8F8E6D2-EFD3-4420-B999-6BAD1306FE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816" y="2199269"/>
            <a:ext cx="5506345" cy="1177828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7" name="Grafik 6" descr="Ein Bild, das Uhr enthält.&#10;&#10;Automatisch generierte Beschreibung">
            <a:extLst>
              <a:ext uri="{FF2B5EF4-FFF2-40B4-BE49-F238E27FC236}">
                <a16:creationId xmlns:a16="http://schemas.microsoft.com/office/drawing/2014/main" id="{B49C332F-0210-4F5C-B607-817D2E400E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3986" y="1802542"/>
            <a:ext cx="1917295" cy="191729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116567C-A365-4D32-A8CA-31D97BE8852D}"/>
              </a:ext>
            </a:extLst>
          </p:cNvPr>
          <p:cNvSpPr txBox="1"/>
          <p:nvPr/>
        </p:nvSpPr>
        <p:spPr>
          <a:xfrm>
            <a:off x="5171526" y="4647756"/>
            <a:ext cx="1848948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0" b="0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Franklin Gothic Demi Cond" panose="020B0706030402020204" pitchFamily="34" charset="0"/>
              </a:rPr>
              <a:t>DBFit</a:t>
            </a:r>
            <a:endParaRPr kumimoji="0" lang="de-DE" sz="6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Franklin Gothic Demi Cond" panose="020B0706030402020204" pitchFamily="34" charset="0"/>
            </a:endParaRPr>
          </a:p>
        </p:txBody>
      </p:sp>
      <p:pic>
        <p:nvPicPr>
          <p:cNvPr id="9" name="Grafik 8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B67A55AD-3E3F-41CA-86E1-EA61B9B2D7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88" y="4505551"/>
            <a:ext cx="2540000" cy="1270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BDC2C223-C79D-4CB6-A385-EE1AB30B64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33693" y="4746064"/>
            <a:ext cx="2542857" cy="8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063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100000">
              <a:srgbClr val="215B8F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287695" y="289248"/>
            <a:ext cx="95747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What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is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a Test?</a:t>
            </a:r>
          </a:p>
        </p:txBody>
      </p:sp>
      <p:sp>
        <p:nvSpPr>
          <p:cNvPr id="3" name="Pfeil nach rechts 2"/>
          <p:cNvSpPr/>
          <p:nvPr/>
        </p:nvSpPr>
        <p:spPr>
          <a:xfrm>
            <a:off x="2118048" y="1763989"/>
            <a:ext cx="2191139" cy="1399592"/>
          </a:xfrm>
          <a:prstGeom prst="rightArrow">
            <a:avLst/>
          </a:prstGeom>
          <a:solidFill>
            <a:srgbClr val="C2E49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C2E49C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118047" y="2232952"/>
            <a:ext cx="1911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Input</a:t>
            </a:r>
          </a:p>
        </p:txBody>
      </p:sp>
      <p:sp>
        <p:nvSpPr>
          <p:cNvPr id="6" name="Flussdiagramm: Vordefinierter Prozess 5"/>
          <p:cNvSpPr/>
          <p:nvPr/>
        </p:nvSpPr>
        <p:spPr>
          <a:xfrm>
            <a:off x="4598438" y="1763989"/>
            <a:ext cx="2855168" cy="1492898"/>
          </a:xfrm>
          <a:prstGeom prst="flowChartPredefinedProcess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4974563" y="2232950"/>
            <a:ext cx="21013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Transformation</a:t>
            </a:r>
          </a:p>
        </p:txBody>
      </p:sp>
      <p:sp>
        <p:nvSpPr>
          <p:cNvPr id="8" name="Pfeil nach rechts 7"/>
          <p:cNvSpPr/>
          <p:nvPr/>
        </p:nvSpPr>
        <p:spPr>
          <a:xfrm>
            <a:off x="7826835" y="1763989"/>
            <a:ext cx="2119601" cy="1399592"/>
          </a:xfrm>
          <a:prstGeom prst="rightArrow">
            <a:avLst/>
          </a:prstGeom>
          <a:solidFill>
            <a:srgbClr val="C7DDF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7826834" y="2232951"/>
            <a:ext cx="18303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Output</a:t>
            </a:r>
          </a:p>
        </p:txBody>
      </p:sp>
      <p:sp>
        <p:nvSpPr>
          <p:cNvPr id="10" name="Rechteck 9"/>
          <p:cNvSpPr/>
          <p:nvPr/>
        </p:nvSpPr>
        <p:spPr>
          <a:xfrm>
            <a:off x="1903445" y="1437417"/>
            <a:ext cx="2528596" cy="3489649"/>
          </a:xfrm>
          <a:prstGeom prst="rect">
            <a:avLst/>
          </a:prstGeom>
          <a:noFill/>
          <a:ln w="63500">
            <a:solidFill>
              <a:srgbClr val="C2E4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feld 10"/>
          <p:cNvSpPr txBox="1"/>
          <p:nvPr/>
        </p:nvSpPr>
        <p:spPr>
          <a:xfrm>
            <a:off x="1903443" y="4230228"/>
            <a:ext cx="25285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Control</a:t>
            </a:r>
          </a:p>
        </p:txBody>
      </p:sp>
      <p:sp>
        <p:nvSpPr>
          <p:cNvPr id="12" name="Rechteck 11"/>
          <p:cNvSpPr/>
          <p:nvPr/>
        </p:nvSpPr>
        <p:spPr>
          <a:xfrm>
            <a:off x="7618448" y="1437417"/>
            <a:ext cx="2528596" cy="3489649"/>
          </a:xfrm>
          <a:prstGeom prst="rect">
            <a:avLst/>
          </a:prstGeom>
          <a:noFill/>
          <a:ln w="63500">
            <a:solidFill>
              <a:srgbClr val="C7DDF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7618447" y="4230229"/>
            <a:ext cx="25285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C7DDF1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Check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24B9D1A-F445-4EC5-BC0D-9F806EE6B767}"/>
              </a:ext>
            </a:extLst>
          </p:cNvPr>
          <p:cNvSpPr txBox="1"/>
          <p:nvPr/>
        </p:nvSpPr>
        <p:spPr>
          <a:xfrm>
            <a:off x="1903442" y="5025763"/>
            <a:ext cx="25285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Parameters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E1F3CC3-AE56-4DF3-8759-42DA5492DAE6}"/>
              </a:ext>
            </a:extLst>
          </p:cNvPr>
          <p:cNvSpPr txBox="1"/>
          <p:nvPr/>
        </p:nvSpPr>
        <p:spPr>
          <a:xfrm>
            <a:off x="7618446" y="5025762"/>
            <a:ext cx="25285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C7DDF1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Function-Results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C7DDF1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4C15EA2-99E4-442E-BBD0-8E59973F414A}"/>
              </a:ext>
            </a:extLst>
          </p:cNvPr>
          <p:cNvSpPr txBox="1"/>
          <p:nvPr/>
        </p:nvSpPr>
        <p:spPr>
          <a:xfrm>
            <a:off x="1903441" y="5405799"/>
            <a:ext cx="25285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Table Contents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400" dirty="0">
                <a:solidFill>
                  <a:srgbClr val="C2E49C"/>
                </a:solidFill>
                <a:latin typeface="Franklin Gothic Demi Cond" panose="020B0706030402020204" pitchFamily="34" charset="0"/>
              </a:rPr>
              <a:t>Cursors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C2E49C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1FA3227-755C-42FB-AA20-7D9883A0B764}"/>
              </a:ext>
            </a:extLst>
          </p:cNvPr>
          <p:cNvSpPr txBox="1"/>
          <p:nvPr/>
        </p:nvSpPr>
        <p:spPr>
          <a:xfrm>
            <a:off x="7618445" y="5396028"/>
            <a:ext cx="25285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srgbClr val="C7DDF1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Table Values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400" dirty="0" err="1">
                <a:solidFill>
                  <a:srgbClr val="C7DDF1"/>
                </a:solidFill>
                <a:latin typeface="Franklin Gothic Demi Cond" panose="020B0706030402020204" pitchFamily="34" charset="0"/>
              </a:rPr>
              <a:t>Existance</a:t>
            </a:r>
            <a:r>
              <a:rPr lang="de-DE" sz="2400" dirty="0">
                <a:solidFill>
                  <a:srgbClr val="C7DDF1"/>
                </a:solidFill>
                <a:latin typeface="Franklin Gothic Demi Cond" panose="020B0706030402020204" pitchFamily="34" charset="0"/>
              </a:rPr>
              <a:t> </a:t>
            </a:r>
            <a:r>
              <a:rPr lang="de-DE" sz="2400" dirty="0" err="1">
                <a:solidFill>
                  <a:srgbClr val="C7DDF1"/>
                </a:solidFill>
                <a:latin typeface="Franklin Gothic Demi Cond" panose="020B0706030402020204" pitchFamily="34" charset="0"/>
              </a:rPr>
              <a:t>of</a:t>
            </a:r>
            <a:r>
              <a:rPr lang="de-DE" sz="2400" dirty="0">
                <a:solidFill>
                  <a:srgbClr val="C7DDF1"/>
                </a:solidFill>
                <a:latin typeface="Franklin Gothic Demi Cond" panose="020B0706030402020204" pitchFamily="34" charset="0"/>
              </a:rPr>
              <a:t> </a:t>
            </a:r>
            <a:r>
              <a:rPr lang="de-DE" sz="2400" dirty="0" err="1">
                <a:solidFill>
                  <a:srgbClr val="C7DDF1"/>
                </a:solidFill>
                <a:latin typeface="Franklin Gothic Demi Cond" panose="020B0706030402020204" pitchFamily="34" charset="0"/>
              </a:rPr>
              <a:t>Rows</a:t>
            </a:r>
            <a:endParaRPr kumimoji="0" lang="de-DE" sz="2400" b="0" i="0" u="none" strike="noStrike" kern="1200" cap="none" spc="0" normalizeH="0" baseline="0" noProof="0" dirty="0">
              <a:ln>
                <a:noFill/>
              </a:ln>
              <a:solidFill>
                <a:srgbClr val="C7DDF1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19309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  <p:bldP spid="14" grpId="0"/>
      <p:bldP spid="15" grpId="0"/>
      <p:bldP spid="16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tx1"/>
            </a:gs>
            <a:gs pos="100000">
              <a:srgbClr val="B00000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586273" y="1605148"/>
            <a:ext cx="11019453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But what about all that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800" dirty="0">
                <a:solidFill>
                  <a:prstClr val="white"/>
                </a:solidFill>
                <a:latin typeface="Franklin Gothic Demi Cond" panose="020B0706030402020204" pitchFamily="34" charset="0"/>
              </a:rPr>
              <a:t>State?</a:t>
            </a:r>
            <a:endParaRPr kumimoji="0" lang="de-DE" sz="138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582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tx1"/>
            </a:gs>
            <a:gs pos="100000">
              <a:schemeClr val="accent6">
                <a:lumMod val="75000"/>
              </a:schemeClr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668379" y="1357087"/>
            <a:ext cx="843241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State</a:t>
            </a: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 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is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 </a:t>
            </a: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indirect Input</a:t>
            </a:r>
            <a:endParaRPr kumimoji="0" lang="de-DE" sz="8800" b="0" i="1" u="none" strike="noStrike" kern="1200" cap="none" spc="0" normalizeH="0" baseline="0" noProof="0" dirty="0">
              <a:ln>
                <a:noFill/>
              </a:ln>
              <a:solidFill>
                <a:srgbClr val="C2E49C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9709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tx1"/>
            </a:gs>
            <a:gs pos="100000">
              <a:srgbClr val="215B8F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pielzeug, drinnen, Tisch, sitzend enthält.&#10;&#10;Automatisch generierte Beschreibung">
            <a:extLst>
              <a:ext uri="{FF2B5EF4-FFF2-40B4-BE49-F238E27FC236}">
                <a16:creationId xmlns:a16="http://schemas.microsoft.com/office/drawing/2014/main" id="{7819EB73-AA84-47EC-9B0D-206DFBCFAD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0082"/>
            <a:ext cx="12192000" cy="812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E9083D6-54C1-428F-B1F0-6D3EC40A19DB}"/>
              </a:ext>
            </a:extLst>
          </p:cNvPr>
          <p:cNvSpPr/>
          <p:nvPr/>
        </p:nvSpPr>
        <p:spPr>
          <a:xfrm>
            <a:off x="8281595" y="6291036"/>
            <a:ext cx="37160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Photo by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Artur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Tumasjan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on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5"/>
              </a:rPr>
              <a:t>Unsplash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FF45969-056A-457F-BA53-6080BFDA823F}"/>
              </a:ext>
            </a:extLst>
          </p:cNvPr>
          <p:cNvSpPr/>
          <p:nvPr/>
        </p:nvSpPr>
        <p:spPr>
          <a:xfrm>
            <a:off x="716334" y="299644"/>
            <a:ext cx="10759356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00" b="0" i="0" u="none" strike="noStrike" kern="1200" cap="none" spc="0" normalizeH="0" baseline="0" noProof="0" dirty="0">
                <a:ln w="9525">
                  <a:solidFill>
                    <a:prstClr val="white"/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Controlling indirect Input:</a:t>
            </a:r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5DB2A1EA-3D46-452D-921C-56C8878471D6}"/>
              </a:ext>
            </a:extLst>
          </p:cNvPr>
          <p:cNvGrpSpPr/>
          <p:nvPr/>
        </p:nvGrpSpPr>
        <p:grpSpPr>
          <a:xfrm>
            <a:off x="5402317" y="2270234"/>
            <a:ext cx="4498428" cy="4020802"/>
            <a:chOff x="5402317" y="2270234"/>
            <a:chExt cx="4498428" cy="4020802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F767D58D-8942-41B8-B790-F7429093F37E}"/>
                </a:ext>
              </a:extLst>
            </p:cNvPr>
            <p:cNvSpPr/>
            <p:nvPr/>
          </p:nvSpPr>
          <p:spPr>
            <a:xfrm>
              <a:off x="5402317" y="2270234"/>
              <a:ext cx="4498428" cy="4020802"/>
            </a:xfrm>
            <a:prstGeom prst="rect">
              <a:avLst/>
            </a:prstGeom>
            <a:noFill/>
            <a:ln w="31750">
              <a:solidFill>
                <a:srgbClr val="C2E4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941800B7-8230-40F5-91E5-8FB276F02AC3}"/>
                </a:ext>
              </a:extLst>
            </p:cNvPr>
            <p:cNvSpPr txBox="1"/>
            <p:nvPr/>
          </p:nvSpPr>
          <p:spPr>
            <a:xfrm>
              <a:off x="5732676" y="5644705"/>
              <a:ext cx="3837709" cy="646331"/>
            </a:xfrm>
            <a:prstGeom prst="rect">
              <a:avLst/>
            </a:prstGeom>
            <a:solidFill>
              <a:srgbClr val="C2E49C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36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Franklin Gothic Demi Cond" panose="020B0706030402020204" pitchFamily="34" charset="0"/>
                </a:rPr>
                <a:t>Team „Transaction“</a:t>
              </a:r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885A1AB9-BAF9-47C4-8C18-1455C03D22A5}"/>
              </a:ext>
            </a:extLst>
          </p:cNvPr>
          <p:cNvSpPr txBox="1"/>
          <p:nvPr/>
        </p:nvSpPr>
        <p:spPr>
          <a:xfrm>
            <a:off x="6895222" y="1792915"/>
            <a:ext cx="190193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anklin Gothic Demi Cond" panose="020B0706030402020204" pitchFamily="34" charset="0"/>
              </a:rPr>
              <a:t>INSERT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37D613C-D557-4F50-A365-85F78D7D0CAE}"/>
              </a:ext>
            </a:extLst>
          </p:cNvPr>
          <p:cNvSpPr txBox="1"/>
          <p:nvPr/>
        </p:nvSpPr>
        <p:spPr>
          <a:xfrm>
            <a:off x="9044588" y="2812921"/>
            <a:ext cx="2075357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Franklin Gothic Demi Cond" panose="020B0706030402020204" pitchFamily="34" charset="0"/>
              </a:rPr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2319748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100000">
              <a:srgbClr val="215B8F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DE874822-F9D9-4D40-8115-8626128A6924}"/>
              </a:ext>
            </a:extLst>
          </p:cNvPr>
          <p:cNvSpPr/>
          <p:nvPr/>
        </p:nvSpPr>
        <p:spPr>
          <a:xfrm>
            <a:off x="194388" y="-14877"/>
            <a:ext cx="6171690" cy="7407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Testing Insert and Select with</a:t>
            </a:r>
            <a:r>
              <a:rPr kumimoji="0" lang="en-US" sz="32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utPLSQL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EE1C673-4C02-44D2-970A-BE37A45A27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0327" y="1206371"/>
            <a:ext cx="10861964" cy="501675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procedure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insert_select_sith_persons</a:t>
            </a:r>
            <a:r>
              <a:rPr kumimoji="0" lang="de-DE" altLang="de-DE" sz="32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as</a:t>
            </a:r>
            <a:b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l_row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sith_persons%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rowtype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begin</a:t>
            </a:r>
            <a:b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insert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into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sith_persons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(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name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alive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values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'Darth Sam'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select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*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into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l_row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from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sith_persons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3200" dirty="0">
                <a:solidFill>
                  <a:srgbClr val="A9B7C6"/>
                </a:solidFill>
                <a:latin typeface="JetBrains Mono"/>
              </a:rPr>
              <a:t>       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where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name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'Darth Sam'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ut.</a:t>
            </a:r>
            <a:r>
              <a:rPr kumimoji="0" lang="de-DE" altLang="de-DE" sz="3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expect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(l_row.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id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</a:t>
            </a:r>
            <a:r>
              <a:rPr kumimoji="0" lang="de-DE" altLang="de-DE" sz="3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to_be_greater_than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ut.</a:t>
            </a:r>
            <a:r>
              <a:rPr kumimoji="0" lang="de-DE" altLang="de-DE" sz="3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expect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l_row.</a:t>
            </a:r>
            <a:r>
              <a:rPr kumimoji="0" lang="de-DE" altLang="de-DE" sz="32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alive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</a:t>
            </a:r>
            <a:r>
              <a:rPr kumimoji="0" lang="de-DE" altLang="de-DE" sz="3200" b="0" i="1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to_equal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de-DE" altLang="de-DE" sz="3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end;</a:t>
            </a:r>
            <a:endParaRPr kumimoji="0" lang="de-DE" altLang="de-DE" sz="6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2295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Kuchen, Stück, klein, Schokolade enthält.&#10;&#10;Automatisch generierte Beschreibung">
            <a:extLst>
              <a:ext uri="{FF2B5EF4-FFF2-40B4-BE49-F238E27FC236}">
                <a16:creationId xmlns:a16="http://schemas.microsoft.com/office/drawing/2014/main" id="{CFD7E359-7071-4D7B-BE81-8F625A7E61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40404"/>
            <a:ext cx="12192000" cy="8138808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F42EA614-54B3-47D6-906D-96BD56E78353}"/>
              </a:ext>
            </a:extLst>
          </p:cNvPr>
          <p:cNvSpPr/>
          <p:nvPr/>
        </p:nvSpPr>
        <p:spPr>
          <a:xfrm>
            <a:off x="8395820" y="6292334"/>
            <a:ext cx="3642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Photo by 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Daniel Cheung</a:t>
            </a:r>
            <a:r>
              <a:rPr lang="en-US" dirty="0">
                <a:solidFill>
                  <a:schemeClr val="bg1"/>
                </a:solidFill>
              </a:rPr>
              <a:t> on </a:t>
            </a:r>
            <a:r>
              <a:rPr lang="en-US" dirty="0" err="1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6CB9226-FE1E-4559-A5F9-5DCBA84B5229}"/>
              </a:ext>
            </a:extLst>
          </p:cNvPr>
          <p:cNvSpPr/>
          <p:nvPr/>
        </p:nvSpPr>
        <p:spPr>
          <a:xfrm>
            <a:off x="194388" y="201839"/>
            <a:ext cx="115834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We need a Sandbox</a:t>
            </a:r>
            <a:endParaRPr kumimoji="0" lang="de-DE" sz="8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6026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E69B1-790A-4DBE-97F4-34643111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46076"/>
            <a:ext cx="10515600" cy="761271"/>
          </a:xfrm>
        </p:spPr>
        <p:txBody>
          <a:bodyPr/>
          <a:lstStyle/>
          <a:p>
            <a:r>
              <a:rPr lang="de-DE" sz="3600" dirty="0" err="1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Local</a:t>
            </a:r>
            <a:r>
              <a:rPr lang="de-DE" sz="3600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SQL Server 2019 on Docker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78B1A3AB-DFC5-4959-9C18-8CF3EA84A9B7}"/>
              </a:ext>
            </a:extLst>
          </p:cNvPr>
          <p:cNvSpPr/>
          <p:nvPr/>
        </p:nvSpPr>
        <p:spPr>
          <a:xfrm>
            <a:off x="367366" y="1490008"/>
            <a:ext cx="114572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&gt;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docker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pull mcr.microsoft.com/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mssql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/server:2019-CU3-ubuntu-18.04 </a:t>
            </a:r>
          </a:p>
          <a:p>
            <a:endParaRPr lang="de-DE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&gt;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docker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run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-e "ACCEPT_EULA=Y" -e "SA_PASSWORD=Strong@Passw0rd" \</a:t>
            </a:r>
            <a:b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-p 1433:1433 --name sql1 \</a:t>
            </a:r>
            <a:b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-d mcr.microsoft.com/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mssql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/server:2019-CU3-ubuntu-18.04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AC7DBE5-897F-4036-8D92-7AE83B067F63}"/>
              </a:ext>
            </a:extLst>
          </p:cNvPr>
          <p:cNvSpPr/>
          <p:nvPr/>
        </p:nvSpPr>
        <p:spPr>
          <a:xfrm>
            <a:off x="4886324" y="5410200"/>
            <a:ext cx="2419350" cy="952500"/>
          </a:xfrm>
          <a:prstGeom prst="rect">
            <a:avLst/>
          </a:prstGeom>
          <a:solidFill>
            <a:srgbClr val="C2E49C"/>
          </a:solidFill>
          <a:ln w="25400" cap="rnd">
            <a:solidFill>
              <a:schemeClr val="accent6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dirty="0" err="1">
                <a:solidFill>
                  <a:schemeClr val="accent6">
                    <a:lumMod val="75000"/>
                  </a:schemeClr>
                </a:solidFill>
                <a:latin typeface="Franklin Gothic Demi Cond" panose="020B0706030402020204" pitchFamily="34" charset="0"/>
              </a:rPr>
              <a:t>Done</a:t>
            </a:r>
            <a:endParaRPr lang="de-DE" sz="3600" dirty="0">
              <a:solidFill>
                <a:schemeClr val="accent6">
                  <a:lumMod val="75000"/>
                </a:schemeClr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62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E69B1-790A-4DBE-97F4-34643111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46076"/>
            <a:ext cx="10515600" cy="761271"/>
          </a:xfrm>
        </p:spPr>
        <p:txBody>
          <a:bodyPr/>
          <a:lstStyle/>
          <a:p>
            <a:r>
              <a:rPr lang="de-DE" sz="3600" dirty="0" err="1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Local</a:t>
            </a:r>
            <a:r>
              <a:rPr lang="de-DE" sz="3600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</a:t>
            </a:r>
            <a:r>
              <a:rPr lang="de-DE" sz="3600" dirty="0" err="1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Postgres</a:t>
            </a:r>
            <a:r>
              <a:rPr lang="de-DE" sz="3600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on Docker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78B1A3AB-DFC5-4959-9C18-8CF3EA84A9B7}"/>
              </a:ext>
            </a:extLst>
          </p:cNvPr>
          <p:cNvSpPr/>
          <p:nvPr/>
        </p:nvSpPr>
        <p:spPr>
          <a:xfrm>
            <a:off x="367366" y="1490008"/>
            <a:ext cx="114572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&gt;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docker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pull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postgres</a:t>
            </a:r>
            <a:endParaRPr lang="de-DE" altLang="de-DE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de-DE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&gt;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docker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run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-e "POSTGRES_PASSWORD=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docker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" \</a:t>
            </a:r>
            <a:b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-p 5432:5432 --name postgres1 \</a:t>
            </a:r>
            <a:b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-d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postgres</a:t>
            </a:r>
            <a:endParaRPr lang="de-DE" altLang="de-DE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AC7DBE5-897F-4036-8D92-7AE83B067F63}"/>
              </a:ext>
            </a:extLst>
          </p:cNvPr>
          <p:cNvSpPr/>
          <p:nvPr/>
        </p:nvSpPr>
        <p:spPr>
          <a:xfrm>
            <a:off x="4886324" y="5410200"/>
            <a:ext cx="2419350" cy="952500"/>
          </a:xfrm>
          <a:prstGeom prst="rect">
            <a:avLst/>
          </a:prstGeom>
          <a:solidFill>
            <a:srgbClr val="C2E49C"/>
          </a:solidFill>
          <a:ln w="25400" cap="rnd">
            <a:solidFill>
              <a:schemeClr val="accent6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dirty="0" err="1">
                <a:solidFill>
                  <a:schemeClr val="accent6">
                    <a:lumMod val="75000"/>
                  </a:schemeClr>
                </a:solidFill>
                <a:latin typeface="Franklin Gothic Demi Cond" panose="020B0706030402020204" pitchFamily="34" charset="0"/>
              </a:rPr>
              <a:t>Done</a:t>
            </a:r>
            <a:endParaRPr lang="de-DE" sz="3600" dirty="0">
              <a:solidFill>
                <a:schemeClr val="accent6">
                  <a:lumMod val="75000"/>
                </a:schemeClr>
              </a:solidFill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3970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E69B1-790A-4DBE-97F4-34643111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46076"/>
            <a:ext cx="10515600" cy="761271"/>
          </a:xfrm>
        </p:spPr>
        <p:txBody>
          <a:bodyPr/>
          <a:lstStyle/>
          <a:p>
            <a:r>
              <a:rPr lang="de-DE" sz="3600" dirty="0" err="1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Local</a:t>
            </a:r>
            <a:r>
              <a:rPr lang="de-DE" sz="3600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Oracle 18 XE on Docker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78B1A3AB-DFC5-4959-9C18-8CF3EA84A9B7}"/>
              </a:ext>
            </a:extLst>
          </p:cNvPr>
          <p:cNvSpPr/>
          <p:nvPr/>
        </p:nvSpPr>
        <p:spPr>
          <a:xfrm>
            <a:off x="367364" y="1351508"/>
            <a:ext cx="1145726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&gt; Download </a:t>
            </a:r>
            <a:r>
              <a:rPr 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git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repo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  <a:hlinkClick r:id="rId2"/>
              </a:rPr>
              <a:t>https://github.com/oracle/docker-images/blob/master/OracleDatabase/SingleInstance</a:t>
            </a:r>
            <a:b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endParaRPr lang="de-DE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&gt; ./buildDockerImage.sh –v 18.4.0 –x</a:t>
            </a:r>
          </a:p>
          <a:p>
            <a:endParaRPr lang="de-DE" altLang="de-DE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Wait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a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very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alt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long</a:t>
            </a:r>
            <a:r>
              <a:rPr lang="de-DE" alt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time</a:t>
            </a:r>
          </a:p>
          <a:p>
            <a:endParaRPr lang="de-DE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&gt; </a:t>
            </a:r>
            <a:r>
              <a:rPr 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docker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run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--name orcl18xe -p 1521:1521 -p 5500:5500 \</a:t>
            </a:r>
          </a:p>
          <a:p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 -e ORACLE_PWD=</a:t>
            </a:r>
            <a:r>
              <a:rPr 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oracle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oracle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/database:18.4.0-xe</a:t>
            </a:r>
          </a:p>
          <a:p>
            <a:endParaRPr lang="de-DE" sz="2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Wait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a </a:t>
            </a:r>
            <a:r>
              <a:rPr 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very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sz="2400" dirty="0" err="1">
                <a:solidFill>
                  <a:schemeClr val="bg1"/>
                </a:solidFill>
                <a:latin typeface="Consolas" panose="020B0609020204030204" pitchFamily="49" charset="0"/>
              </a:rPr>
              <a:t>long</a:t>
            </a:r>
            <a:r>
              <a:rPr lang="de-DE" sz="2400" dirty="0">
                <a:solidFill>
                  <a:schemeClr val="bg1"/>
                </a:solidFill>
                <a:latin typeface="Consolas" panose="020B0609020204030204" pitchFamily="49" charset="0"/>
              </a:rPr>
              <a:t> time</a:t>
            </a:r>
            <a:endParaRPr lang="de-DE" altLang="de-DE" sz="2400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AC7DBE5-897F-4036-8D92-7AE83B067F63}"/>
              </a:ext>
            </a:extLst>
          </p:cNvPr>
          <p:cNvSpPr/>
          <p:nvPr/>
        </p:nvSpPr>
        <p:spPr>
          <a:xfrm>
            <a:off x="3747703" y="5644992"/>
            <a:ext cx="4696589" cy="9525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rnd">
            <a:solidFill>
              <a:schemeClr val="accent2"/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600" dirty="0">
                <a:solidFill>
                  <a:schemeClr val="accent2">
                    <a:lumMod val="75000"/>
                  </a:schemeClr>
                </a:solidFill>
                <a:latin typeface="Franklin Gothic Demi Cond" panose="020B0706030402020204" pitchFamily="34" charset="0"/>
              </a:rPr>
              <a:t>But at least </a:t>
            </a:r>
            <a:r>
              <a:rPr lang="de-DE" sz="3600" dirty="0" err="1">
                <a:solidFill>
                  <a:schemeClr val="accent2">
                    <a:lumMod val="75000"/>
                  </a:schemeClr>
                </a:solidFill>
                <a:latin typeface="Franklin Gothic Demi Cond" panose="020B0706030402020204" pitchFamily="34" charset="0"/>
              </a:rPr>
              <a:t>it‘s</a:t>
            </a:r>
            <a:r>
              <a:rPr lang="de-DE" sz="3600" dirty="0">
                <a:solidFill>
                  <a:schemeClr val="accent2">
                    <a:lumMod val="75000"/>
                  </a:schemeClr>
                </a:solidFill>
                <a:latin typeface="Franklin Gothic Demi Cond" panose="020B0706030402020204" pitchFamily="34" charset="0"/>
              </a:rPr>
              <a:t> possible</a:t>
            </a:r>
          </a:p>
        </p:txBody>
      </p:sp>
    </p:spTree>
    <p:extLst>
      <p:ext uri="{BB962C8B-B14F-4D97-AF65-F5344CB8AC3E}">
        <p14:creationId xmlns:p14="http://schemas.microsoft.com/office/powerpoint/2010/main" val="146803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E69B1-790A-4DBE-97F4-34643111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349" y="2467307"/>
            <a:ext cx="5419288" cy="1534239"/>
          </a:xfrm>
        </p:spPr>
        <p:txBody>
          <a:bodyPr/>
          <a:lstStyle/>
          <a:p>
            <a:pPr algn="ctr"/>
            <a:r>
              <a:rPr lang="de-DE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Software </a:t>
            </a:r>
            <a:r>
              <a:rPr lang="de-DE" dirty="0" err="1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Delivery</a:t>
            </a:r>
            <a:r>
              <a:rPr lang="de-DE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Performance</a:t>
            </a:r>
          </a:p>
        </p:txBody>
      </p:sp>
      <p:pic>
        <p:nvPicPr>
          <p:cNvPr id="5" name="Grafik 4" descr="Ein Bild, das Briefpapier, Bleistift enthält.&#10;&#10;Automatisch generierte Beschreibung">
            <a:extLst>
              <a:ext uri="{FF2B5EF4-FFF2-40B4-BE49-F238E27FC236}">
                <a16:creationId xmlns:a16="http://schemas.microsoft.com/office/drawing/2014/main" id="{746C9FD3-6694-49B7-A252-5FE00103C7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0760" y="0"/>
            <a:ext cx="4541240" cy="685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2238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100000">
              <a:schemeClr val="accent6">
                <a:lumMod val="75000"/>
              </a:schemeClr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668379" y="1357087"/>
            <a:ext cx="8432416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Use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Docker Volumes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to create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Snapshots</a:t>
            </a:r>
            <a:endParaRPr kumimoji="0" lang="de-DE" sz="8800" b="0" i="1" u="none" strike="noStrike" kern="1200" cap="none" spc="0" normalizeH="0" baseline="0" noProof="0" dirty="0">
              <a:ln>
                <a:noFill/>
              </a:ln>
              <a:solidFill>
                <a:srgbClr val="C2E49C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23817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E69B1-790A-4DBE-97F4-34643111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46076"/>
            <a:ext cx="10515600" cy="761271"/>
          </a:xfrm>
        </p:spPr>
        <p:txBody>
          <a:bodyPr/>
          <a:lstStyle/>
          <a:p>
            <a:r>
              <a:rPr lang="de-DE" sz="3600" dirty="0" err="1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Exporting</a:t>
            </a:r>
            <a:r>
              <a:rPr lang="de-DE" sz="3600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and </a:t>
            </a:r>
            <a:r>
              <a:rPr lang="de-DE" sz="3600" dirty="0" err="1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Importing</a:t>
            </a:r>
            <a:r>
              <a:rPr lang="de-DE" sz="3600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Docker </a:t>
            </a:r>
            <a:r>
              <a:rPr lang="de-DE" sz="3600" dirty="0" err="1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Volumes</a:t>
            </a:r>
            <a:endParaRPr lang="de-DE" sz="3600" dirty="0">
              <a:solidFill>
                <a:srgbClr val="FFFF00"/>
              </a:solidFill>
              <a:latin typeface="Franklin Gothic Demi Cond" panose="020B0706030402020204" pitchFamily="34" charset="0"/>
              <a:cs typeface="Biome" panose="020B0503030204020804" pitchFamily="34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50721A4C-EFD2-4F7F-A48F-F57B1B624F8D}"/>
              </a:ext>
            </a:extLst>
          </p:cNvPr>
          <p:cNvGrpSpPr/>
          <p:nvPr/>
        </p:nvGrpSpPr>
        <p:grpSpPr>
          <a:xfrm>
            <a:off x="421427" y="3989832"/>
            <a:ext cx="11519831" cy="1309942"/>
            <a:chOff x="304800" y="1474359"/>
            <a:chExt cx="11519831" cy="1309942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78B1A3AB-DFC5-4959-9C18-8CF3EA84A9B7}"/>
                </a:ext>
              </a:extLst>
            </p:cNvPr>
            <p:cNvSpPr/>
            <p:nvPr/>
          </p:nvSpPr>
          <p:spPr>
            <a:xfrm>
              <a:off x="367366" y="1953304"/>
              <a:ext cx="1145726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&gt;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docker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run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--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rm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-v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my_volume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:/u02 -v "C:\localFolder":/backup \</a:t>
              </a:r>
              <a:b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</a:b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ubuntu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tar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xvpfz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/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backup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/backup.tar.gz -C /</a:t>
              </a:r>
            </a:p>
          </p:txBody>
        </p:sp>
        <p:sp>
          <p:nvSpPr>
            <p:cNvPr id="5" name="Titel 1">
              <a:extLst>
                <a:ext uri="{FF2B5EF4-FFF2-40B4-BE49-F238E27FC236}">
                  <a16:creationId xmlns:a16="http://schemas.microsoft.com/office/drawing/2014/main" id="{655765BB-B743-4394-A9F3-66F0B0E15DCD}"/>
                </a:ext>
              </a:extLst>
            </p:cNvPr>
            <p:cNvSpPr txBox="1">
              <a:spLocks/>
            </p:cNvSpPr>
            <p:nvPr/>
          </p:nvSpPr>
          <p:spPr>
            <a:xfrm>
              <a:off x="304800" y="1474359"/>
              <a:ext cx="10515600" cy="761271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de-DE" sz="2800" dirty="0">
                  <a:solidFill>
                    <a:srgbClr val="FFFF00"/>
                  </a:solidFill>
                  <a:latin typeface="Franklin Gothic Demi Cond" panose="020B0706030402020204" pitchFamily="34" charset="0"/>
                  <a:cs typeface="Biome" panose="020B0503030204020804" pitchFamily="34" charset="0"/>
                </a:rPr>
                <a:t>Archive -&gt; Docker Volume</a:t>
              </a:r>
            </a:p>
          </p:txBody>
        </p:sp>
      </p:grp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ABF9C652-1EE0-4CE9-A200-384C52DBAD45}"/>
              </a:ext>
            </a:extLst>
          </p:cNvPr>
          <p:cNvGrpSpPr/>
          <p:nvPr/>
        </p:nvGrpSpPr>
        <p:grpSpPr>
          <a:xfrm>
            <a:off x="421427" y="1916808"/>
            <a:ext cx="11519831" cy="1309942"/>
            <a:chOff x="304800" y="1474359"/>
            <a:chExt cx="11519831" cy="1309942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F66DE9AB-3EC4-45E5-89A5-3442DE364452}"/>
                </a:ext>
              </a:extLst>
            </p:cNvPr>
            <p:cNvSpPr/>
            <p:nvPr/>
          </p:nvSpPr>
          <p:spPr>
            <a:xfrm>
              <a:off x="367366" y="1953304"/>
              <a:ext cx="11457265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&gt;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docker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run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--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rm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-v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my_volume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:/u02 -v "C:\localFolder":/backup \</a:t>
              </a:r>
              <a:b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</a:b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ubuntu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tar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czvf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 /</a:t>
              </a:r>
              <a:r>
                <a:rPr lang="de-DE" altLang="de-DE" sz="2400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backup</a:t>
              </a:r>
              <a:r>
                <a:rPr lang="de-DE" altLang="de-DE" sz="2400" dirty="0">
                  <a:solidFill>
                    <a:schemeClr val="bg1"/>
                  </a:solidFill>
                  <a:latin typeface="Consolas" panose="020B0609020204030204" pitchFamily="49" charset="0"/>
                </a:rPr>
                <a:t>/backup.tar.gz /u02</a:t>
              </a:r>
            </a:p>
          </p:txBody>
        </p:sp>
        <p:sp>
          <p:nvSpPr>
            <p:cNvPr id="9" name="Titel 1">
              <a:extLst>
                <a:ext uri="{FF2B5EF4-FFF2-40B4-BE49-F238E27FC236}">
                  <a16:creationId xmlns:a16="http://schemas.microsoft.com/office/drawing/2014/main" id="{0F42A9AA-C4E4-4681-BF92-555199F106F0}"/>
                </a:ext>
              </a:extLst>
            </p:cNvPr>
            <p:cNvSpPr txBox="1">
              <a:spLocks/>
            </p:cNvSpPr>
            <p:nvPr/>
          </p:nvSpPr>
          <p:spPr>
            <a:xfrm>
              <a:off x="304800" y="1474359"/>
              <a:ext cx="10515600" cy="761271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de-DE" sz="2800" dirty="0">
                  <a:solidFill>
                    <a:srgbClr val="FFFF00"/>
                  </a:solidFill>
                  <a:latin typeface="Franklin Gothic Demi Cond" panose="020B0706030402020204" pitchFamily="34" charset="0"/>
                  <a:cs typeface="Biome" panose="020B0503030204020804" pitchFamily="34" charset="0"/>
                </a:rPr>
                <a:t>Docker Volume -&gt; Archive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561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100000">
              <a:srgbClr val="215B8F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287695" y="289248"/>
            <a:ext cx="116591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400" dirty="0" err="1">
                <a:solidFill>
                  <a:prstClr val="white"/>
                </a:solidFill>
                <a:latin typeface="Franklin Gothic Demi Cond" panose="020B0706030402020204" pitchFamily="34" charset="0"/>
              </a:rPr>
              <a:t>Continuous</a:t>
            </a:r>
            <a:r>
              <a:rPr lang="de-DE" sz="4400" dirty="0">
                <a:solidFill>
                  <a:prstClr val="white"/>
                </a:solidFill>
                <a:latin typeface="Franklin Gothic Demi Cond" panose="020B0706030402020204" pitchFamily="34" charset="0"/>
              </a:rPr>
              <a:t> </a:t>
            </a:r>
            <a:r>
              <a:rPr lang="de-DE" sz="4400" dirty="0" err="1">
                <a:solidFill>
                  <a:prstClr val="white"/>
                </a:solidFill>
                <a:latin typeface="Franklin Gothic Demi Cond" panose="020B0706030402020204" pitchFamily="34" charset="0"/>
              </a:rPr>
              <a:t>Improvement</a:t>
            </a:r>
            <a:r>
              <a:rPr lang="de-DE" sz="4400" dirty="0">
                <a:solidFill>
                  <a:prstClr val="white"/>
                </a:solidFill>
                <a:latin typeface="Franklin Gothic Demi Cond" panose="020B0706030402020204" pitchFamily="34" charset="0"/>
              </a:rPr>
              <a:t>: </a:t>
            </a:r>
            <a:r>
              <a:rPr lang="de-DE" sz="4400" dirty="0" err="1">
                <a:solidFill>
                  <a:prstClr val="white"/>
                </a:solidFill>
                <a:latin typeface="Franklin Gothic Demi Cond" panose="020B0706030402020204" pitchFamily="34" charset="0"/>
              </a:rPr>
              <a:t>Changing</a:t>
            </a:r>
            <a:r>
              <a:rPr lang="de-DE" sz="4400" dirty="0">
                <a:solidFill>
                  <a:prstClr val="white"/>
                </a:solidFill>
                <a:latin typeface="Franklin Gothic Demi Cond" panose="020B0706030402020204" pitchFamily="34" charset="0"/>
              </a:rPr>
              <a:t> Sith-</a:t>
            </a:r>
            <a:r>
              <a:rPr lang="de-DE" sz="4400" dirty="0" err="1">
                <a:solidFill>
                  <a:prstClr val="white"/>
                </a:solidFill>
                <a:latin typeface="Franklin Gothic Demi Cond" panose="020B0706030402020204" pitchFamily="34" charset="0"/>
              </a:rPr>
              <a:t>Names</a:t>
            </a: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Demi Cond" panose="020B0706030402020204" pitchFamily="34" charset="0"/>
            </a:endParaRPr>
          </a:p>
        </p:txBody>
      </p:sp>
      <p:graphicFrame>
        <p:nvGraphicFramePr>
          <p:cNvPr id="3" name="Tabelle 3">
            <a:extLst>
              <a:ext uri="{FF2B5EF4-FFF2-40B4-BE49-F238E27FC236}">
                <a16:creationId xmlns:a16="http://schemas.microsoft.com/office/drawing/2014/main" id="{11EFCB1D-0219-46C1-94B1-F1ACB3647E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164757"/>
              </p:ext>
            </p:extLst>
          </p:nvPr>
        </p:nvGraphicFramePr>
        <p:xfrm>
          <a:off x="2555873" y="1760220"/>
          <a:ext cx="258762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7625">
                  <a:extLst>
                    <a:ext uri="{9D8B030D-6E8A-4147-A177-3AD203B41FA5}">
                      <a16:colId xmlns:a16="http://schemas.microsoft.com/office/drawing/2014/main" val="1755072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SITH_CHARACTERS_T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861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332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723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ALIVE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846596"/>
                  </a:ext>
                </a:extLst>
              </a:tr>
            </a:tbl>
          </a:graphicData>
        </a:graphic>
      </p:graphicFrame>
      <p:graphicFrame>
        <p:nvGraphicFramePr>
          <p:cNvPr id="7" name="Tabelle 3">
            <a:extLst>
              <a:ext uri="{FF2B5EF4-FFF2-40B4-BE49-F238E27FC236}">
                <a16:creationId xmlns:a16="http://schemas.microsoft.com/office/drawing/2014/main" id="{D8750C8B-7AA6-4BBD-9878-CA41F3876A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603912"/>
              </p:ext>
            </p:extLst>
          </p:nvPr>
        </p:nvGraphicFramePr>
        <p:xfrm>
          <a:off x="6756399" y="1760220"/>
          <a:ext cx="258762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7624">
                  <a:extLst>
                    <a:ext uri="{9D8B030D-6E8A-4147-A177-3AD203B41FA5}">
                      <a16:colId xmlns:a16="http://schemas.microsoft.com/office/drawing/2014/main" val="1755072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SITH_CHARACTERS_T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861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332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ALIVE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846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22875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SURNAME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208364"/>
                  </a:ext>
                </a:extLst>
              </a:tr>
            </a:tbl>
          </a:graphicData>
        </a:graphic>
      </p:graphicFrame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0C5D1ACC-B54B-4668-B7D9-7DF1BD74EF0A}"/>
              </a:ext>
            </a:extLst>
          </p:cNvPr>
          <p:cNvCxnSpPr>
            <a:cxnSpLocks/>
          </p:cNvCxnSpPr>
          <p:nvPr/>
        </p:nvCxnSpPr>
        <p:spPr>
          <a:xfrm>
            <a:off x="5362574" y="2529205"/>
            <a:ext cx="1266825" cy="0"/>
          </a:xfrm>
          <a:prstGeom prst="straightConnector1">
            <a:avLst/>
          </a:prstGeom>
          <a:ln w="984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elle 3">
            <a:extLst>
              <a:ext uri="{FF2B5EF4-FFF2-40B4-BE49-F238E27FC236}">
                <a16:creationId xmlns:a16="http://schemas.microsoft.com/office/drawing/2014/main" id="{FA70B1E0-C2D9-4FAF-B4F1-FD16DD8B9F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553148"/>
              </p:ext>
            </p:extLst>
          </p:nvPr>
        </p:nvGraphicFramePr>
        <p:xfrm>
          <a:off x="4823452" y="4348971"/>
          <a:ext cx="258762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7625">
                  <a:extLst>
                    <a:ext uri="{9D8B030D-6E8A-4147-A177-3AD203B41FA5}">
                      <a16:colId xmlns:a16="http://schemas.microsoft.com/office/drawing/2014/main" val="1755072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SITH_PERSONS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5861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332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723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ALIVE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5846596"/>
                  </a:ext>
                </a:extLst>
              </a:tr>
            </a:tbl>
          </a:graphicData>
        </a:graphic>
      </p:graphicFrame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9AF6F864-E6EF-4DB5-B597-3384E504CCB8}"/>
              </a:ext>
            </a:extLst>
          </p:cNvPr>
          <p:cNvCxnSpPr/>
          <p:nvPr/>
        </p:nvCxnSpPr>
        <p:spPr>
          <a:xfrm>
            <a:off x="571500" y="4057650"/>
            <a:ext cx="110490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DBB4D0BE-3BF9-4768-84B4-1798E638BE5B}"/>
              </a:ext>
            </a:extLst>
          </p:cNvPr>
          <p:cNvSpPr txBox="1"/>
          <p:nvPr/>
        </p:nvSpPr>
        <p:spPr>
          <a:xfrm>
            <a:off x="9877425" y="4057650"/>
            <a:ext cx="1743075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latin typeface="Franklin Gothic Demi Cond" panose="020B0706030402020204" pitchFamily="34" charset="0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6766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45855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E69B1-790A-4DBE-97F4-34643111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48" y="2266951"/>
            <a:ext cx="6686552" cy="1752599"/>
          </a:xfrm>
        </p:spPr>
        <p:txBody>
          <a:bodyPr/>
          <a:lstStyle/>
          <a:p>
            <a:pPr algn="ctr"/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„The </a:t>
            </a: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first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</a:t>
            </a: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impediment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, </a:t>
            </a:r>
            <a:b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</a:b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and </a:t>
            </a: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the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</a:t>
            </a: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hardest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</a:t>
            </a: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one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</a:t>
            </a: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to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</a:t>
            </a: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overcome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, </a:t>
            </a:r>
            <a:b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</a:b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is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</a:t>
            </a: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cultural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.“</a:t>
            </a:r>
          </a:p>
        </p:txBody>
      </p:sp>
      <p:pic>
        <p:nvPicPr>
          <p:cNvPr id="4" name="Grafik 3" descr="Ein Bild, das Text, Schild enthält.&#10;&#10;Automatisch generierte Beschreibung">
            <a:extLst>
              <a:ext uri="{FF2B5EF4-FFF2-40B4-BE49-F238E27FC236}">
                <a16:creationId xmlns:a16="http://schemas.microsoft.com/office/drawing/2014/main" id="{87BF5870-0002-485A-B89D-242A3778F6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7352" y="0"/>
            <a:ext cx="5184648" cy="6858000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8D29ACDA-23E8-4F4C-B39E-72B6ABE0C699}"/>
              </a:ext>
            </a:extLst>
          </p:cNvPr>
          <p:cNvSpPr txBox="1">
            <a:spLocks/>
          </p:cNvSpPr>
          <p:nvPr/>
        </p:nvSpPr>
        <p:spPr>
          <a:xfrm>
            <a:off x="171448" y="4019550"/>
            <a:ext cx="6686552" cy="3524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800" dirty="0">
                <a:solidFill>
                  <a:schemeClr val="bg1"/>
                </a:solidFill>
                <a:latin typeface="Franklin Gothic Book" panose="020B0503020102020204" pitchFamily="34" charset="0"/>
                <a:cs typeface="Biome" panose="020B0503030204020804" pitchFamily="34" charset="0"/>
              </a:rPr>
              <a:t>Scott Ambler &amp; </a:t>
            </a:r>
            <a:r>
              <a:rPr lang="de-DE" sz="1800" dirty="0" err="1">
                <a:solidFill>
                  <a:schemeClr val="bg1"/>
                </a:solidFill>
                <a:latin typeface="Franklin Gothic Book" panose="020B0503020102020204" pitchFamily="34" charset="0"/>
                <a:cs typeface="Biome" panose="020B0503030204020804" pitchFamily="34" charset="0"/>
              </a:rPr>
              <a:t>Pramod</a:t>
            </a:r>
            <a:r>
              <a:rPr lang="de-DE" sz="1800" dirty="0">
                <a:solidFill>
                  <a:schemeClr val="bg1"/>
                </a:solidFill>
                <a:latin typeface="Franklin Gothic Book" panose="020B0503020102020204" pitchFamily="34" charset="0"/>
                <a:cs typeface="Biome" panose="020B0503030204020804" pitchFamily="34" charset="0"/>
              </a:rPr>
              <a:t> </a:t>
            </a:r>
            <a:r>
              <a:rPr lang="de-DE" sz="1800" dirty="0" err="1">
                <a:solidFill>
                  <a:schemeClr val="bg1"/>
                </a:solidFill>
                <a:latin typeface="Franklin Gothic Book" panose="020B0503020102020204" pitchFamily="34" charset="0"/>
                <a:cs typeface="Biome" panose="020B0503030204020804" pitchFamily="34" charset="0"/>
              </a:rPr>
              <a:t>Sadalage</a:t>
            </a:r>
            <a:r>
              <a:rPr lang="de-DE" sz="1800" dirty="0">
                <a:solidFill>
                  <a:schemeClr val="bg1"/>
                </a:solidFill>
                <a:latin typeface="Franklin Gothic Book" panose="020B0503020102020204" pitchFamily="34" charset="0"/>
                <a:cs typeface="Biome" panose="020B0503030204020804" pitchFamily="34" charset="0"/>
              </a:rPr>
              <a:t>, 2006</a:t>
            </a:r>
          </a:p>
        </p:txBody>
      </p:sp>
    </p:spTree>
    <p:extLst>
      <p:ext uri="{BB962C8B-B14F-4D97-AF65-F5344CB8AC3E}">
        <p14:creationId xmlns:p14="http://schemas.microsoft.com/office/powerpoint/2010/main" val="6103870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Spielzeug, Wasser, Strand, stehend enthält.&#10;&#10;Automatisch generierte Beschreibung">
            <a:extLst>
              <a:ext uri="{FF2B5EF4-FFF2-40B4-BE49-F238E27FC236}">
                <a16:creationId xmlns:a16="http://schemas.microsoft.com/office/drawing/2014/main" id="{639FB60E-48CE-4846-9B8D-D938932E59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80473"/>
            <a:ext cx="12191999" cy="8138474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4902E9B9-0553-4865-8AEF-F8F88CED948E}"/>
              </a:ext>
            </a:extLst>
          </p:cNvPr>
          <p:cNvSpPr/>
          <p:nvPr/>
        </p:nvSpPr>
        <p:spPr>
          <a:xfrm>
            <a:off x="100075" y="6361079"/>
            <a:ext cx="36421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Photo by 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Daniel Cheung</a:t>
            </a:r>
            <a:r>
              <a:rPr lang="en-US" dirty="0">
                <a:solidFill>
                  <a:schemeClr val="bg1"/>
                </a:solidFill>
              </a:rPr>
              <a:t> on </a:t>
            </a:r>
            <a:r>
              <a:rPr lang="en-US" dirty="0" err="1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4E6EA16-7101-4061-9ABF-6DF2E8A3824D}"/>
              </a:ext>
            </a:extLst>
          </p:cNvPr>
          <p:cNvSpPr/>
          <p:nvPr/>
        </p:nvSpPr>
        <p:spPr>
          <a:xfrm>
            <a:off x="194388" y="201839"/>
            <a:ext cx="115834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Get there together</a:t>
            </a:r>
            <a:endParaRPr kumimoji="0" lang="de-DE" sz="7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0BC1678-8064-424E-BB46-CFE87BB95F16}"/>
              </a:ext>
            </a:extLst>
          </p:cNvPr>
          <p:cNvSpPr/>
          <p:nvPr/>
        </p:nvSpPr>
        <p:spPr>
          <a:xfrm>
            <a:off x="199501" y="1280841"/>
            <a:ext cx="115834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Demi Cond" panose="020B0706030402020204" pitchFamily="34" charset="0"/>
                <a:ea typeface="+mn-ea"/>
                <a:cs typeface="+mn-cs"/>
              </a:rPr>
              <a:t>…modern RDBMS have a lot to offer!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Demi Cond" panose="020B0706030402020204" pitchFamily="34" charset="0"/>
              <a:ea typeface="+mn-ea"/>
              <a:cs typeface="+mn-cs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24EA1B7-4C3A-42A2-9F9C-88331605D1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068" y="0"/>
            <a:ext cx="50199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365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E69B1-790A-4DBE-97F4-34643111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4" y="1009649"/>
            <a:ext cx="11649075" cy="5048251"/>
          </a:xfrm>
        </p:spPr>
        <p:txBody>
          <a:bodyPr/>
          <a:lstStyle/>
          <a:p>
            <a:pPr algn="ctr"/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All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examples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are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done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on an </a:t>
            </a:r>
            <a:b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</a:b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Oracle 18 XE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database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.</a:t>
            </a:r>
            <a:b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</a:br>
            <a:b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</a:br>
            <a:r>
              <a:rPr lang="de-DE" sz="2800" dirty="0">
                <a:solidFill>
                  <a:schemeClr val="bg1"/>
                </a:solidFill>
                <a:cs typeface="Biome" panose="020B0503030204020804" pitchFamily="34" charset="0"/>
                <a:hlinkClick r:id="rId2"/>
              </a:rPr>
              <a:t>https://github.com/pesse/deathstar-continuous-improvement</a:t>
            </a:r>
            <a:r>
              <a:rPr lang="de-DE" sz="2800" dirty="0">
                <a:solidFill>
                  <a:schemeClr val="bg1"/>
                </a:solidFill>
                <a:cs typeface="Biome" panose="020B0503030204020804" pitchFamily="34" charset="0"/>
              </a:rPr>
              <a:t> </a:t>
            </a:r>
            <a:b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</a:br>
            <a:b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</a:b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The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concepts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,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however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,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can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be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adapted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to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any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other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relational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database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 </a:t>
            </a:r>
            <a:r>
              <a:rPr lang="de-DE" dirty="0" err="1">
                <a:solidFill>
                  <a:schemeClr val="bg1"/>
                </a:solidFill>
                <a:cs typeface="Biome" panose="020B0503030204020804" pitchFamily="34" charset="0"/>
              </a:rPr>
              <a:t>system</a:t>
            </a:r>
            <a:r>
              <a:rPr lang="de-DE" dirty="0">
                <a:solidFill>
                  <a:schemeClr val="bg1"/>
                </a:solidFill>
                <a:cs typeface="Biome" panose="020B05030302040208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89956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E69B1-790A-4DBE-97F4-34643111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46076"/>
            <a:ext cx="10515600" cy="882650"/>
          </a:xfrm>
        </p:spPr>
        <p:txBody>
          <a:bodyPr/>
          <a:lstStyle/>
          <a:p>
            <a:r>
              <a:rPr lang="de-DE" sz="4800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The </a:t>
            </a:r>
            <a:r>
              <a:rPr lang="de-DE" sz="4800" dirty="0" err="1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Pragmatic</a:t>
            </a:r>
            <a:r>
              <a:rPr lang="de-DE" sz="4800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 Starter Kit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B06C475-0EA1-435A-A802-0E953A177C1D}"/>
              </a:ext>
            </a:extLst>
          </p:cNvPr>
          <p:cNvSpPr txBox="1"/>
          <p:nvPr/>
        </p:nvSpPr>
        <p:spPr>
          <a:xfrm>
            <a:off x="799138" y="2274838"/>
            <a:ext cx="73723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Version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Regression </a:t>
            </a: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Testing</a:t>
            </a:r>
            <a:endParaRPr lang="de-DE" sz="4000" dirty="0">
              <a:solidFill>
                <a:schemeClr val="bg1"/>
              </a:solidFill>
              <a:latin typeface="Franklin Gothic Demi Cond" panose="020B07060304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4000" dirty="0" err="1">
                <a:solidFill>
                  <a:schemeClr val="bg1"/>
                </a:solidFill>
                <a:latin typeface="Franklin Gothic Demi Cond" panose="020B0706030402020204" pitchFamily="34" charset="0"/>
              </a:rPr>
              <a:t>Full</a:t>
            </a:r>
            <a:r>
              <a:rPr lang="de-DE" sz="4000" dirty="0">
                <a:solidFill>
                  <a:schemeClr val="bg1"/>
                </a:solidFill>
                <a:latin typeface="Franklin Gothic Demi Cond" panose="020B0706030402020204" pitchFamily="34" charset="0"/>
              </a:rPr>
              <a:t> Automation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F206B96-0EEE-4068-A02F-DF0EF481A5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640" y="-1"/>
            <a:ext cx="5212360" cy="682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863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FE69B1-790A-4DBE-97F4-34643111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7941"/>
            <a:ext cx="10515600" cy="882650"/>
          </a:xfrm>
        </p:spPr>
        <p:txBody>
          <a:bodyPr/>
          <a:lstStyle/>
          <a:p>
            <a:pPr algn="ctr"/>
            <a:r>
              <a:rPr lang="de-DE" sz="8800" dirty="0">
                <a:solidFill>
                  <a:srgbClr val="FFFF00"/>
                </a:solidFill>
                <a:latin typeface="Franklin Gothic Demi Cond" panose="020B0706030402020204" pitchFamily="34" charset="0"/>
                <a:cs typeface="Biome" panose="020B0503030204020804" pitchFamily="34" charset="0"/>
              </a:rPr>
              <a:t>Version Control</a:t>
            </a:r>
          </a:p>
        </p:txBody>
      </p:sp>
    </p:spTree>
    <p:extLst>
      <p:ext uri="{BB962C8B-B14F-4D97-AF65-F5344CB8AC3E}">
        <p14:creationId xmlns:p14="http://schemas.microsoft.com/office/powerpoint/2010/main" val="1417043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100000">
              <a:srgbClr val="215B8F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CD936E4D-9C96-43C9-8D9E-B738C383D02F}"/>
              </a:ext>
            </a:extLst>
          </p:cNvPr>
          <p:cNvSpPr/>
          <p:nvPr/>
        </p:nvSpPr>
        <p:spPr>
          <a:xfrm>
            <a:off x="427839" y="1287623"/>
            <a:ext cx="11316748" cy="4739780"/>
          </a:xfrm>
          <a:prstGeom prst="rect">
            <a:avLst/>
          </a:prstGeom>
          <a:solidFill>
            <a:srgbClr val="C2E49C">
              <a:alpha val="62000"/>
            </a:srgbClr>
          </a:solidFill>
          <a:ln w="25400">
            <a:solidFill>
              <a:srgbClr val="C2E4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extfeld 1"/>
          <p:cNvSpPr txBox="1"/>
          <p:nvPr/>
        </p:nvSpPr>
        <p:spPr>
          <a:xfrm>
            <a:off x="287695" y="289248"/>
            <a:ext cx="95747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Version Control – Database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Artifacts</a:t>
            </a:r>
            <a:endParaRPr kumimoji="0" lang="de-DE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Demi Cond" panose="020B0706030402020204" pitchFamily="34" charset="0"/>
            </a:endParaRP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139EB0C6-AFAE-4C09-91BB-1C97579B1A56}"/>
              </a:ext>
            </a:extLst>
          </p:cNvPr>
          <p:cNvGrpSpPr/>
          <p:nvPr/>
        </p:nvGrpSpPr>
        <p:grpSpPr>
          <a:xfrm>
            <a:off x="788565" y="1539294"/>
            <a:ext cx="3204595" cy="3984768"/>
            <a:chOff x="662731" y="1367407"/>
            <a:chExt cx="3926048" cy="2356868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5CC7BF20-7708-4AA5-BB5D-9058DEF73632}"/>
                </a:ext>
              </a:extLst>
            </p:cNvPr>
            <p:cNvSpPr/>
            <p:nvPr/>
          </p:nvSpPr>
          <p:spPr>
            <a:xfrm>
              <a:off x="662731" y="1367407"/>
              <a:ext cx="3926048" cy="2356868"/>
            </a:xfrm>
            <a:prstGeom prst="rect">
              <a:avLst/>
            </a:prstGeom>
            <a:solidFill>
              <a:srgbClr val="C7DDF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de-DE" sz="2800" b="1" dirty="0">
                  <a:solidFill>
                    <a:schemeClr val="tx1"/>
                  </a:solidFill>
                </a:rPr>
                <a:t>Schema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57A29544-09CD-40C8-BFB3-CB8D482B07BA}"/>
                </a:ext>
              </a:extLst>
            </p:cNvPr>
            <p:cNvSpPr txBox="1"/>
            <p:nvPr/>
          </p:nvSpPr>
          <p:spPr>
            <a:xfrm>
              <a:off x="662731" y="1905000"/>
              <a:ext cx="3926048" cy="1365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 err="1"/>
                <a:t>Tables</a:t>
              </a:r>
              <a:r>
                <a:rPr lang="de-DE" sz="2400" dirty="0"/>
                <a:t>, </a:t>
              </a:r>
              <a:r>
                <a:rPr lang="de-DE" sz="2400" dirty="0" err="1"/>
                <a:t>Constraints</a:t>
              </a:r>
              <a:endParaRPr lang="de-DE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/>
                <a:t>View </a:t>
              </a:r>
              <a:r>
                <a:rPr lang="de-DE" sz="2400" dirty="0" err="1"/>
                <a:t>definitions</a:t>
              </a:r>
              <a:endParaRPr lang="de-DE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 err="1"/>
                <a:t>Stored</a:t>
              </a:r>
              <a:r>
                <a:rPr lang="de-DE" sz="2400" dirty="0"/>
                <a:t> </a:t>
              </a:r>
              <a:r>
                <a:rPr lang="de-DE" sz="2400" dirty="0" err="1"/>
                <a:t>procedures</a:t>
              </a:r>
              <a:endParaRPr lang="de-DE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/>
                <a:t>Triggers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/>
                <a:t>Synonyms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/>
                <a:t>Indexes</a:t>
              </a:r>
            </a:p>
          </p:txBody>
        </p:sp>
      </p:grp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AF195F83-9FCC-4CB9-A24E-E46267BB681E}"/>
              </a:ext>
            </a:extLst>
          </p:cNvPr>
          <p:cNvGrpSpPr/>
          <p:nvPr/>
        </p:nvGrpSpPr>
        <p:grpSpPr>
          <a:xfrm>
            <a:off x="4429388" y="1537181"/>
            <a:ext cx="3204596" cy="3984769"/>
            <a:chOff x="662731" y="4040159"/>
            <a:chExt cx="3926048" cy="2356868"/>
          </a:xfrm>
        </p:grpSpPr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F6E5E6B7-3EC2-4F56-BBC6-E2E577EB7430}"/>
                </a:ext>
              </a:extLst>
            </p:cNvPr>
            <p:cNvSpPr/>
            <p:nvPr/>
          </p:nvSpPr>
          <p:spPr>
            <a:xfrm>
              <a:off x="662731" y="4040159"/>
              <a:ext cx="3926048" cy="2356868"/>
            </a:xfrm>
            <a:prstGeom prst="rect">
              <a:avLst/>
            </a:prstGeom>
            <a:solidFill>
              <a:srgbClr val="C7DDF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de-DE" sz="2800" b="1" dirty="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ADC155B5-1EFF-44EF-8483-AE037E53C218}"/>
                </a:ext>
              </a:extLst>
            </p:cNvPr>
            <p:cNvSpPr txBox="1"/>
            <p:nvPr/>
          </p:nvSpPr>
          <p:spPr>
            <a:xfrm>
              <a:off x="662731" y="4579002"/>
              <a:ext cx="3926048" cy="928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 err="1"/>
                <a:t>Metadata</a:t>
              </a:r>
              <a:endParaRPr lang="de-DE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/>
                <a:t>Reference </a:t>
              </a:r>
              <a:r>
                <a:rPr lang="de-DE" sz="2400" dirty="0" err="1"/>
                <a:t>data</a:t>
              </a:r>
              <a:r>
                <a:rPr lang="de-DE" sz="2400" dirty="0"/>
                <a:t> / Test </a:t>
              </a:r>
              <a:r>
                <a:rPr lang="de-DE" sz="2400" dirty="0" err="1"/>
                <a:t>data</a:t>
              </a:r>
              <a:endParaRPr lang="de-DE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>
                  <a:solidFill>
                    <a:srgbClr val="FF0000"/>
                  </a:solidFill>
                </a:rPr>
                <a:t>Project </a:t>
              </a:r>
              <a:r>
                <a:rPr lang="de-DE" sz="2400" dirty="0" err="1">
                  <a:solidFill>
                    <a:srgbClr val="FF0000"/>
                  </a:solidFill>
                </a:rPr>
                <a:t>data</a:t>
              </a:r>
              <a:endParaRPr lang="de-DE" sz="24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AE3062D9-DCDD-4178-BB00-F68CA268F6EB}"/>
              </a:ext>
            </a:extLst>
          </p:cNvPr>
          <p:cNvGrpSpPr/>
          <p:nvPr/>
        </p:nvGrpSpPr>
        <p:grpSpPr>
          <a:xfrm>
            <a:off x="8070212" y="1537181"/>
            <a:ext cx="3204596" cy="3984769"/>
            <a:chOff x="662731" y="4040159"/>
            <a:chExt cx="3926048" cy="2356868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0F5E92BB-452C-4D7A-B2DD-37512DB626AE}"/>
                </a:ext>
              </a:extLst>
            </p:cNvPr>
            <p:cNvSpPr/>
            <p:nvPr/>
          </p:nvSpPr>
          <p:spPr>
            <a:xfrm>
              <a:off x="662731" y="4040159"/>
              <a:ext cx="3926048" cy="2356868"/>
            </a:xfrm>
            <a:prstGeom prst="rect">
              <a:avLst/>
            </a:prstGeom>
            <a:solidFill>
              <a:srgbClr val="C7DDF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de-DE" sz="2800" b="1" dirty="0" err="1">
                  <a:solidFill>
                    <a:schemeClr val="tx1"/>
                  </a:solidFill>
                </a:rPr>
                <a:t>Tooling</a:t>
              </a:r>
              <a:endParaRPr lang="de-DE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4690FFF7-4061-4F1C-8B65-DF1BCB23E218}"/>
                </a:ext>
              </a:extLst>
            </p:cNvPr>
            <p:cNvSpPr txBox="1"/>
            <p:nvPr/>
          </p:nvSpPr>
          <p:spPr>
            <a:xfrm>
              <a:off x="662731" y="4579002"/>
              <a:ext cx="3926048" cy="1583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/>
                <a:t>Database Setup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/>
                <a:t>Data </a:t>
              </a:r>
              <a:r>
                <a:rPr lang="de-DE" sz="2400" dirty="0" err="1"/>
                <a:t>load</a:t>
              </a:r>
              <a:r>
                <a:rPr lang="de-DE" sz="2400" dirty="0"/>
                <a:t>/</a:t>
              </a:r>
              <a:r>
                <a:rPr lang="de-DE" sz="2400" dirty="0" err="1"/>
                <a:t>extract</a:t>
              </a:r>
              <a:r>
                <a:rPr lang="de-DE" sz="2400" dirty="0"/>
                <a:t>/ </a:t>
              </a:r>
              <a:r>
                <a:rPr lang="de-DE" sz="2400" dirty="0" err="1"/>
                <a:t>migration</a:t>
              </a:r>
              <a:r>
                <a:rPr lang="de-DE" sz="2400" dirty="0"/>
                <a:t> </a:t>
              </a:r>
              <a:r>
                <a:rPr lang="de-DE" sz="2400" dirty="0" err="1"/>
                <a:t>scripts</a:t>
              </a:r>
              <a:endParaRPr lang="de-DE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/>
                <a:t>Test </a:t>
              </a:r>
              <a:r>
                <a:rPr lang="de-DE" sz="2400" dirty="0" err="1"/>
                <a:t>data</a:t>
              </a:r>
              <a:r>
                <a:rPr lang="de-DE" sz="2400" dirty="0"/>
                <a:t> </a:t>
              </a:r>
              <a:r>
                <a:rPr lang="de-DE" sz="2400" dirty="0" err="1"/>
                <a:t>generation</a:t>
              </a:r>
              <a:r>
                <a:rPr lang="de-DE" sz="2400" dirty="0"/>
                <a:t> </a:t>
              </a:r>
              <a:r>
                <a:rPr lang="de-DE" sz="2400" dirty="0" err="1"/>
                <a:t>scripts</a:t>
              </a:r>
              <a:endParaRPr lang="de-DE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de-DE" sz="2400" dirty="0"/>
                <a:t>Test </a:t>
              </a:r>
              <a:r>
                <a:rPr lang="de-DE" sz="2400" dirty="0" err="1"/>
                <a:t>scripts</a:t>
              </a:r>
              <a:endParaRPr lang="de-DE" sz="2400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de-DE" sz="2400" dirty="0"/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F0C7526B-E1B5-454A-815E-1E0A0B01C2E3}"/>
              </a:ext>
            </a:extLst>
          </p:cNvPr>
          <p:cNvSpPr txBox="1"/>
          <p:nvPr/>
        </p:nvSpPr>
        <p:spPr>
          <a:xfrm>
            <a:off x="3993160" y="5779927"/>
            <a:ext cx="4009937" cy="400110"/>
          </a:xfrm>
          <a:prstGeom prst="rect">
            <a:avLst/>
          </a:prstGeom>
          <a:solidFill>
            <a:srgbClr val="C2E49C"/>
          </a:solidFill>
          <a:ln>
            <a:solidFill>
              <a:srgbClr val="C2E49C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000" dirty="0" err="1">
                <a:latin typeface="Franklin Gothic Demi Cond" panose="020B0706030402020204" pitchFamily="34" charset="0"/>
              </a:rPr>
              <a:t>Ideally</a:t>
            </a:r>
            <a:r>
              <a:rPr lang="de-DE" sz="2000" dirty="0">
                <a:latin typeface="Franklin Gothic Demi Cond" panose="020B0706030402020204" pitchFamily="34" charset="0"/>
              </a:rPr>
              <a:t>: Same Repository </a:t>
            </a:r>
            <a:r>
              <a:rPr lang="de-DE" sz="2000" dirty="0" err="1">
                <a:latin typeface="Franklin Gothic Demi Cond" panose="020B0706030402020204" pitchFamily="34" charset="0"/>
              </a:rPr>
              <a:t>as</a:t>
            </a:r>
            <a:r>
              <a:rPr lang="de-DE" sz="2000" dirty="0">
                <a:latin typeface="Franklin Gothic Demi Cond" panose="020B0706030402020204" pitchFamily="34" charset="0"/>
              </a:rPr>
              <a:t> </a:t>
            </a:r>
            <a:r>
              <a:rPr lang="de-DE" sz="2000" dirty="0" err="1">
                <a:latin typeface="Franklin Gothic Demi Cond" panose="020B0706030402020204" pitchFamily="34" charset="0"/>
              </a:rPr>
              <a:t>Application</a:t>
            </a:r>
            <a:endParaRPr lang="de-DE" sz="2000" dirty="0"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67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100000">
              <a:srgbClr val="215B8F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287695" y="289248"/>
            <a:ext cx="95747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How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to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get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version-controllable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Artifacts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?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656ACC0-7FCA-43C5-9A7C-D42D5B645323}"/>
              </a:ext>
            </a:extLst>
          </p:cNvPr>
          <p:cNvSpPr txBox="1"/>
          <p:nvPr/>
        </p:nvSpPr>
        <p:spPr>
          <a:xfrm>
            <a:off x="1106845" y="2737173"/>
            <a:ext cx="9574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FFBDBD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Have</a:t>
            </a: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srgbClr val="FFBDBD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 </a:t>
            </a:r>
            <a:r>
              <a:rPr kumimoji="0" lang="de-DE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FFBDBD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some</a:t>
            </a: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srgbClr val="FFBDBD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 Software </a:t>
            </a:r>
            <a:r>
              <a:rPr kumimoji="0" lang="de-DE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FFBDBD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sit</a:t>
            </a: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srgbClr val="FFBDBD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 on </a:t>
            </a:r>
            <a:r>
              <a:rPr kumimoji="0" lang="de-DE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FFBDBD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your</a:t>
            </a: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srgbClr val="FFBDBD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 </a:t>
            </a:r>
            <a:r>
              <a:rPr kumimoji="0" lang="de-DE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FFBDBD"/>
                </a:solidFill>
                <a:effectLst/>
                <a:uLnTx/>
                <a:uFillTx/>
                <a:latin typeface="Franklin Gothic Book" panose="020B0503020102020204" pitchFamily="34" charset="0"/>
              </a:rPr>
              <a:t>database</a:t>
            </a:r>
            <a:endParaRPr kumimoji="0" lang="de-DE" sz="3200" b="0" i="0" u="none" strike="noStrike" kern="1200" cap="none" spc="0" normalizeH="0" baseline="0" noProof="0" dirty="0">
              <a:ln>
                <a:noFill/>
              </a:ln>
              <a:solidFill>
                <a:srgbClr val="FFBDBD"/>
              </a:solidFill>
              <a:effectLst/>
              <a:uLnTx/>
              <a:uFillTx/>
              <a:latin typeface="Franklin Gothic Book" panose="020B0503020102020204" pitchFamily="34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1499CE6-13D7-4436-8C6D-68459AD50E58}"/>
              </a:ext>
            </a:extLst>
          </p:cNvPr>
          <p:cNvSpPr txBox="1"/>
          <p:nvPr/>
        </p:nvSpPr>
        <p:spPr>
          <a:xfrm>
            <a:off x="1106844" y="3321948"/>
            <a:ext cx="10475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Embrace</a:t>
            </a: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file-</a:t>
            </a:r>
            <a:r>
              <a:rPr kumimoji="0" lang="de-DE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based</a:t>
            </a: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database</a:t>
            </a: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C2E49C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development</a:t>
            </a:r>
            <a:endParaRPr kumimoji="0" lang="de-DE" sz="4800" b="0" i="0" u="none" strike="noStrike" kern="1200" cap="none" spc="0" normalizeH="0" baseline="0" noProof="0" dirty="0">
              <a:ln>
                <a:noFill/>
              </a:ln>
              <a:solidFill>
                <a:srgbClr val="C2E49C"/>
              </a:solidFill>
              <a:effectLst/>
              <a:uLnTx/>
              <a:uFillTx/>
              <a:latin typeface="Franklin Gothic Demi Cond" panose="020B07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84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100000">
              <a:srgbClr val="215B8F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287695" y="289248"/>
            <a:ext cx="95747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But –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how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to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get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</a:t>
            </a:r>
            <a:r>
              <a:rPr kumimoji="0" lang="de-DE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them</a:t>
            </a:r>
            <a:r>
              <a:rPr kumimoji="0" lang="de-DE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Demi Cond" panose="020B0706030402020204" pitchFamily="34" charset="0"/>
              </a:rPr>
              <a:t> INITIALLY?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CD5C2BF-B7A0-4C94-BC12-42F589DA930F}"/>
              </a:ext>
            </a:extLst>
          </p:cNvPr>
          <p:cNvSpPr txBox="1"/>
          <p:nvPr/>
        </p:nvSpPr>
        <p:spPr>
          <a:xfrm>
            <a:off x="888945" y="2179588"/>
            <a:ext cx="897351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4000" dirty="0">
                <a:solidFill>
                  <a:schemeClr val="bg1"/>
                </a:solidFill>
                <a:latin typeface="+mj-lt"/>
              </a:rPr>
              <a:t>IDE Export (SQL Developer, SSMS)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4000" dirty="0">
                <a:solidFill>
                  <a:schemeClr val="bg1"/>
                </a:solidFill>
                <a:latin typeface="+mj-lt"/>
              </a:rPr>
              <a:t>DB-internal </a:t>
            </a:r>
            <a:r>
              <a:rPr lang="de-DE" sz="4000" dirty="0" err="1">
                <a:solidFill>
                  <a:schemeClr val="bg1"/>
                </a:solidFill>
                <a:latin typeface="+mj-lt"/>
              </a:rPr>
              <a:t>tools</a:t>
            </a:r>
            <a:r>
              <a:rPr lang="de-DE" sz="4000" dirty="0">
                <a:solidFill>
                  <a:schemeClr val="bg1"/>
                </a:solidFill>
                <a:latin typeface="+mj-lt"/>
              </a:rPr>
              <a:t> (DBMS_METADATA)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4000" dirty="0">
                <a:solidFill>
                  <a:schemeClr val="bg1"/>
                </a:solidFill>
                <a:latin typeface="+mj-lt"/>
              </a:rPr>
              <a:t>Open Source Tools (e.g. PLEX)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4000" dirty="0">
                <a:solidFill>
                  <a:schemeClr val="bg1"/>
                </a:solidFill>
                <a:latin typeface="+mj-lt"/>
              </a:rPr>
              <a:t>Visual Studio SSDT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4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3826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594923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">
  <a:themeElements>
    <a:clrScheme name="Benutzerdefiniert 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7F7F7F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433</Words>
  <Application>Microsoft Office PowerPoint</Application>
  <PresentationFormat>Breitbild</PresentationFormat>
  <Paragraphs>117</Paragraphs>
  <Slides>25</Slides>
  <Notes>1</Notes>
  <HiddenSlides>3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25</vt:i4>
      </vt:variant>
    </vt:vector>
  </HeadingPairs>
  <TitlesOfParts>
    <vt:vector size="35" baseType="lpstr">
      <vt:lpstr>Arial</vt:lpstr>
      <vt:lpstr>Calibri</vt:lpstr>
      <vt:lpstr>Calibri Light</vt:lpstr>
      <vt:lpstr>Consolas</vt:lpstr>
      <vt:lpstr>Franklin Gothic Book</vt:lpstr>
      <vt:lpstr>Franklin Gothic Demi Cond</vt:lpstr>
      <vt:lpstr>Franklin Gothic Medium</vt:lpstr>
      <vt:lpstr>JetBrains Mono</vt:lpstr>
      <vt:lpstr>Verdana Pro Black</vt:lpstr>
      <vt:lpstr>1_Office</vt:lpstr>
      <vt:lpstr>PowerPoint-Präsentation</vt:lpstr>
      <vt:lpstr>Software Delivery Performance</vt:lpstr>
      <vt:lpstr>All examples are done on an  Oracle 18 XE database.  https://github.com/pesse/deathstar-continuous-improvement   The concepts, however, can be adapted to any other relational database system.</vt:lpstr>
      <vt:lpstr>The Pragmatic Starter Kit</vt:lpstr>
      <vt:lpstr>Version Control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Local SQL Server 2019 on Docker</vt:lpstr>
      <vt:lpstr>Local Postgres on Docker</vt:lpstr>
      <vt:lpstr>Local Oracle 18 XE on Docker</vt:lpstr>
      <vt:lpstr>PowerPoint-Präsentation</vt:lpstr>
      <vt:lpstr>Exporting and Importing Docker Volumes</vt:lpstr>
      <vt:lpstr>PowerPoint-Präsentation</vt:lpstr>
      <vt:lpstr>PowerPoint-Präsentation</vt:lpstr>
      <vt:lpstr>„The first impediment,  and the hardest one to overcome,  is cultural.“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Pragmatic Testing with</dc:title>
  <dc:creator>Samuel Nitsche</dc:creator>
  <cp:lastModifiedBy>Samuel Nitsche</cp:lastModifiedBy>
  <cp:revision>48</cp:revision>
  <dcterms:created xsi:type="dcterms:W3CDTF">2020-06-09T21:02:46Z</dcterms:created>
  <dcterms:modified xsi:type="dcterms:W3CDTF">2020-06-18T07:33:54Z</dcterms:modified>
</cp:coreProperties>
</file>